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312" r:id="rId2"/>
    <p:sldId id="331" r:id="rId3"/>
    <p:sldId id="333" r:id="rId4"/>
    <p:sldId id="332" r:id="rId5"/>
    <p:sldId id="330" r:id="rId6"/>
    <p:sldId id="334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66"/>
    <a:srgbClr val="800080"/>
    <a:srgbClr val="007E39"/>
    <a:srgbClr val="009900"/>
    <a:srgbClr val="FF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3382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9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EFAB5E2-0E13-4CCC-853F-53DA0675F1A1}" type="datetimeFigureOut">
              <a:rPr lang="es-CL" smtClean="0"/>
              <a:pPr/>
              <a:t>27-05-2022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2697CE0-1142-4569-8CD9-7083344DC967}" type="slidenum">
              <a:rPr lang="es-CL" smtClean="0"/>
              <a:pPr/>
              <a:t>‹Nº›</a:t>
            </a:fld>
            <a:endParaRPr lang="es-CL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39636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AB5E2-0E13-4CCC-853F-53DA0675F1A1}" type="datetimeFigureOut">
              <a:rPr lang="es-CL" smtClean="0"/>
              <a:pPr/>
              <a:t>27-05-2022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97CE0-1142-4569-8CD9-7083344DC967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204817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AB5E2-0E13-4CCC-853F-53DA0675F1A1}" type="datetimeFigureOut">
              <a:rPr lang="es-CL" smtClean="0"/>
              <a:pPr/>
              <a:t>27-05-2022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97CE0-1142-4569-8CD9-7083344DC967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289451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AB5E2-0E13-4CCC-853F-53DA0675F1A1}" type="datetimeFigureOut">
              <a:rPr lang="es-CL" smtClean="0"/>
              <a:pPr/>
              <a:t>27-05-2022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97CE0-1142-4569-8CD9-7083344DC967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529327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AB5E2-0E13-4CCC-853F-53DA0675F1A1}" type="datetimeFigureOut">
              <a:rPr lang="es-CL" smtClean="0"/>
              <a:pPr/>
              <a:t>27-05-2022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97CE0-1142-4569-8CD9-7083344DC967}" type="slidenum">
              <a:rPr lang="es-CL" smtClean="0"/>
              <a:pPr/>
              <a:t>‹Nº›</a:t>
            </a:fld>
            <a:endParaRPr lang="es-CL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98349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AB5E2-0E13-4CCC-853F-53DA0675F1A1}" type="datetimeFigureOut">
              <a:rPr lang="es-CL" smtClean="0"/>
              <a:pPr/>
              <a:t>27-05-2022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97CE0-1142-4569-8CD9-7083344DC967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3557725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AB5E2-0E13-4CCC-853F-53DA0675F1A1}" type="datetimeFigureOut">
              <a:rPr lang="es-CL" smtClean="0"/>
              <a:pPr/>
              <a:t>27-05-2022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97CE0-1142-4569-8CD9-7083344DC967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660414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AB5E2-0E13-4CCC-853F-53DA0675F1A1}" type="datetimeFigureOut">
              <a:rPr lang="es-CL" smtClean="0"/>
              <a:pPr/>
              <a:t>27-05-2022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97CE0-1142-4569-8CD9-7083344DC967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1337073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AB5E2-0E13-4CCC-853F-53DA0675F1A1}" type="datetimeFigureOut">
              <a:rPr lang="es-CL" smtClean="0"/>
              <a:pPr/>
              <a:t>27-05-2022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97CE0-1142-4569-8CD9-7083344DC967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2844553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AB5E2-0E13-4CCC-853F-53DA0675F1A1}" type="datetimeFigureOut">
              <a:rPr lang="es-CL" smtClean="0"/>
              <a:pPr/>
              <a:t>27-05-2022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97CE0-1142-4569-8CD9-7083344DC967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3357360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AB5E2-0E13-4CCC-853F-53DA0675F1A1}" type="datetimeFigureOut">
              <a:rPr lang="es-CL" smtClean="0"/>
              <a:pPr/>
              <a:t>27-05-2022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97CE0-1142-4569-8CD9-7083344DC967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1989803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4EFAB5E2-0E13-4CCC-853F-53DA0675F1A1}" type="datetimeFigureOut">
              <a:rPr lang="es-CL" smtClean="0"/>
              <a:pPr/>
              <a:t>27-05-2022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C2697CE0-1142-4569-8CD9-7083344DC967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2382964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66312" y="399742"/>
            <a:ext cx="591467" cy="751725"/>
          </a:xfrm>
          <a:prstGeom prst="rect">
            <a:avLst/>
          </a:prstGeom>
          <a:noFill/>
        </p:spPr>
      </p:pic>
      <p:sp>
        <p:nvSpPr>
          <p:cNvPr id="3" name="CuadroTexto 2"/>
          <p:cNvSpPr txBox="1"/>
          <p:nvPr/>
        </p:nvSpPr>
        <p:spPr>
          <a:xfrm>
            <a:off x="577956" y="192880"/>
            <a:ext cx="10984089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CL" sz="4000" b="1" dirty="0" smtClean="0">
                <a:solidFill>
                  <a:srgbClr val="80008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Día </a:t>
            </a:r>
            <a:r>
              <a:rPr lang="es-CL" sz="4000" b="1" dirty="0">
                <a:solidFill>
                  <a:srgbClr val="80008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Internacional del </a:t>
            </a:r>
            <a:r>
              <a:rPr lang="es-CL" sz="40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JUEGO</a:t>
            </a:r>
            <a:r>
              <a:rPr lang="es-CL" sz="4000" b="1" dirty="0">
                <a:solidFill>
                  <a:srgbClr val="FF0066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!!!!</a:t>
            </a:r>
            <a:endParaRPr lang="es-CL" sz="4000" dirty="0">
              <a:solidFill>
                <a:srgbClr val="FF006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CL" sz="40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6915" y="1151468"/>
            <a:ext cx="9326880" cy="5429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0025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34046" y="272235"/>
            <a:ext cx="591467" cy="751725"/>
          </a:xfrm>
          <a:prstGeom prst="rect">
            <a:avLst/>
          </a:prstGeom>
          <a:noFill/>
        </p:spPr>
      </p:pic>
      <p:sp>
        <p:nvSpPr>
          <p:cNvPr id="3" name="CuadroTexto 2"/>
          <p:cNvSpPr txBox="1"/>
          <p:nvPr/>
        </p:nvSpPr>
        <p:spPr>
          <a:xfrm>
            <a:off x="6852355" y="648098"/>
            <a:ext cx="428977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b="1" i="1" dirty="0">
                <a:latin typeface="+mj-lt"/>
              </a:rPr>
              <a:t> </a:t>
            </a:r>
            <a:endParaRPr lang="es-CL" sz="3200" b="1" dirty="0">
              <a:latin typeface="+mj-lt"/>
            </a:endParaRPr>
          </a:p>
          <a:p>
            <a:pPr algn="just"/>
            <a:r>
              <a:rPr lang="es-CL" sz="3200" b="1" dirty="0" smtClean="0">
                <a:solidFill>
                  <a:srgbClr val="002060"/>
                </a:solidFill>
                <a:latin typeface="+mj-lt"/>
              </a:rPr>
              <a:t>“</a:t>
            </a:r>
            <a:r>
              <a:rPr lang="es-CL" sz="3200" b="1" dirty="0" smtClean="0">
                <a:solidFill>
                  <a:srgbClr val="FF0066"/>
                </a:solidFill>
                <a:latin typeface="+mj-lt"/>
              </a:rPr>
              <a:t>Todo niño tiene derecho al </a:t>
            </a:r>
            <a:r>
              <a:rPr lang="es-CL" sz="3200" b="1" dirty="0">
                <a:solidFill>
                  <a:srgbClr val="FF0066"/>
                </a:solidFill>
                <a:latin typeface="+mj-lt"/>
              </a:rPr>
              <a:t>descanso y al esparcimiento, al juego y a las actividades recreativas propias de su edad y a participar libremente en la vida cultural y en las artes</a:t>
            </a:r>
            <a:r>
              <a:rPr lang="es-CL" sz="3200" b="1" dirty="0" smtClean="0">
                <a:solidFill>
                  <a:srgbClr val="FF0066"/>
                </a:solidFill>
                <a:latin typeface="+mj-lt"/>
              </a:rPr>
              <a:t>”.</a:t>
            </a:r>
            <a:r>
              <a:rPr lang="es-CL" sz="32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s-CL" sz="3200" b="1" dirty="0" smtClean="0">
                <a:solidFill>
                  <a:srgbClr val="002060"/>
                </a:solidFill>
                <a:latin typeface="+mj-lt"/>
              </a:rPr>
              <a:t>(Derechos del niño </a:t>
            </a:r>
            <a:r>
              <a:rPr lang="es-CL" sz="3200" b="1" dirty="0">
                <a:solidFill>
                  <a:srgbClr val="002060"/>
                </a:solidFill>
                <a:latin typeface="+mj-lt"/>
              </a:rPr>
              <a:t>artículo </a:t>
            </a:r>
            <a:r>
              <a:rPr lang="es-CL" sz="3200" b="1" dirty="0" smtClean="0">
                <a:solidFill>
                  <a:srgbClr val="002060"/>
                </a:solidFill>
                <a:latin typeface="+mj-lt"/>
              </a:rPr>
              <a:t>31)</a:t>
            </a:r>
            <a:endParaRPr lang="es-CL" sz="3200" b="1" dirty="0" smtClean="0">
              <a:solidFill>
                <a:srgbClr val="FF0066"/>
              </a:solidFill>
              <a:latin typeface="+mj-lt"/>
            </a:endParaRPr>
          </a:p>
          <a:p>
            <a:pPr algn="just"/>
            <a:endParaRPr lang="es-CL" sz="2000" b="1" dirty="0">
              <a:solidFill>
                <a:srgbClr val="002060"/>
              </a:solidFill>
              <a:latin typeface="+mj-lt"/>
            </a:endParaRPr>
          </a:p>
          <a:p>
            <a:pPr algn="just"/>
            <a:endParaRPr lang="es-CL" sz="2000" b="1" dirty="0">
              <a:solidFill>
                <a:srgbClr val="002060"/>
              </a:solidFill>
              <a:latin typeface="+mj-lt"/>
            </a:endParaRPr>
          </a:p>
          <a:p>
            <a:pPr algn="just"/>
            <a:r>
              <a:rPr lang="es-CL" b="1" dirty="0">
                <a:solidFill>
                  <a:srgbClr val="002060"/>
                </a:solidFill>
                <a:latin typeface="+mj-lt"/>
              </a:rPr>
              <a:t> 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489" y="191912"/>
            <a:ext cx="6445954" cy="643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8222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14489" y="273754"/>
            <a:ext cx="5913293" cy="6352824"/>
          </a:xfrm>
        </p:spPr>
        <p:txBody>
          <a:bodyPr>
            <a:normAutofit/>
          </a:bodyPr>
          <a:lstStyle/>
          <a:p>
            <a:pPr algn="just"/>
            <a:r>
              <a:rPr lang="es-CL" sz="2400" b="1" dirty="0">
                <a:solidFill>
                  <a:srgbClr val="002060"/>
                </a:solidFill>
              </a:rPr>
              <a:t>E</a:t>
            </a:r>
            <a:r>
              <a:rPr lang="es-CL" sz="2400" b="1" dirty="0" smtClean="0">
                <a:solidFill>
                  <a:srgbClr val="002060"/>
                </a:solidFill>
              </a:rPr>
              <a:t>l </a:t>
            </a:r>
            <a:r>
              <a:rPr lang="es-CL" sz="2400" b="1" i="1" u="sng" dirty="0">
                <a:solidFill>
                  <a:srgbClr val="FF0066"/>
                </a:solidFill>
              </a:rPr>
              <a:t>Día Mundial del </a:t>
            </a:r>
            <a:r>
              <a:rPr lang="es-CL" sz="2400" b="1" i="1" u="sng" dirty="0" smtClean="0">
                <a:solidFill>
                  <a:srgbClr val="FF0066"/>
                </a:solidFill>
              </a:rPr>
              <a:t>Juego</a:t>
            </a:r>
            <a:r>
              <a:rPr lang="es-CL" sz="2400" b="1" i="1" u="sng" dirty="0">
                <a:solidFill>
                  <a:srgbClr val="002060"/>
                </a:solidFill>
              </a:rPr>
              <a:t> </a:t>
            </a:r>
            <a:r>
              <a:rPr lang="es-CL" sz="2400" b="1" dirty="0" smtClean="0">
                <a:solidFill>
                  <a:srgbClr val="002060"/>
                </a:solidFill>
              </a:rPr>
              <a:t>comenzó a celebrarse desde el </a:t>
            </a:r>
            <a:r>
              <a:rPr lang="es-CL" sz="2400" b="1" dirty="0" smtClean="0">
                <a:solidFill>
                  <a:srgbClr val="FF0066"/>
                </a:solidFill>
              </a:rPr>
              <a:t>2001 </a:t>
            </a:r>
            <a:r>
              <a:rPr lang="es-CL" sz="2400" b="1" dirty="0" smtClean="0">
                <a:solidFill>
                  <a:srgbClr val="002060"/>
                </a:solidFill>
              </a:rPr>
              <a:t>para</a:t>
            </a:r>
            <a:r>
              <a:rPr lang="es-CL" sz="2400" b="1" dirty="0" smtClean="0">
                <a:solidFill>
                  <a:srgbClr val="FF0066"/>
                </a:solidFill>
              </a:rPr>
              <a:t> </a:t>
            </a:r>
            <a:r>
              <a:rPr lang="es-CL" sz="2400" b="1" dirty="0">
                <a:solidFill>
                  <a:srgbClr val="002060"/>
                </a:solidFill>
              </a:rPr>
              <a:t>enfatizar la importancia del juego mismo en nuestras vidas y particularmente en la de nuestros niños. </a:t>
            </a:r>
            <a:endParaRPr lang="es-CL" sz="2400" b="1" dirty="0" smtClean="0">
              <a:solidFill>
                <a:srgbClr val="002060"/>
              </a:solidFill>
            </a:endParaRPr>
          </a:p>
          <a:p>
            <a:pPr algn="just"/>
            <a:r>
              <a:rPr lang="es-CL" sz="2400" b="1" dirty="0">
                <a:solidFill>
                  <a:srgbClr val="002060"/>
                </a:solidFill>
              </a:rPr>
              <a:t>N</a:t>
            </a:r>
            <a:r>
              <a:rPr lang="es-CL" sz="2400" b="1" dirty="0" smtClean="0">
                <a:solidFill>
                  <a:srgbClr val="002060"/>
                </a:solidFill>
              </a:rPr>
              <a:t>os </a:t>
            </a:r>
            <a:r>
              <a:rPr lang="es-CL" sz="2400" b="1" dirty="0">
                <a:solidFill>
                  <a:srgbClr val="002060"/>
                </a:solidFill>
              </a:rPr>
              <a:t>mantiene en contacto con otras personas. </a:t>
            </a:r>
            <a:endParaRPr lang="es-CL" sz="2400" b="1" dirty="0" smtClean="0">
              <a:solidFill>
                <a:srgbClr val="002060"/>
              </a:solidFill>
            </a:endParaRPr>
          </a:p>
          <a:p>
            <a:pPr algn="just"/>
            <a:r>
              <a:rPr lang="es-CL" sz="2400" b="1" dirty="0" smtClean="0">
                <a:solidFill>
                  <a:srgbClr val="002060"/>
                </a:solidFill>
              </a:rPr>
              <a:t>Nos da la </a:t>
            </a:r>
            <a:r>
              <a:rPr lang="es-CL" sz="2400" b="1" dirty="0">
                <a:solidFill>
                  <a:srgbClr val="002060"/>
                </a:solidFill>
              </a:rPr>
              <a:t>oportunidad de un desarrollo mental, físico, emocional y educacional saludable; </a:t>
            </a:r>
            <a:r>
              <a:rPr lang="es-CL" sz="2400" b="1" dirty="0" smtClean="0">
                <a:solidFill>
                  <a:srgbClr val="002060"/>
                </a:solidFill>
              </a:rPr>
              <a:t> una </a:t>
            </a:r>
            <a:r>
              <a:rPr lang="es-CL" sz="2400" b="1" dirty="0">
                <a:solidFill>
                  <a:srgbClr val="002060"/>
                </a:solidFill>
              </a:rPr>
              <a:t>vida feliz y </a:t>
            </a:r>
            <a:r>
              <a:rPr lang="es-CL" sz="2400" b="1" dirty="0" smtClean="0">
                <a:solidFill>
                  <a:srgbClr val="002060"/>
                </a:solidFill>
              </a:rPr>
              <a:t>sana.</a:t>
            </a:r>
          </a:p>
          <a:p>
            <a:pPr algn="just"/>
            <a:r>
              <a:rPr lang="es-CL" sz="2400" b="1" dirty="0" smtClean="0">
                <a:solidFill>
                  <a:srgbClr val="002060"/>
                </a:solidFill>
              </a:rPr>
              <a:t>Aprendemos </a:t>
            </a:r>
            <a:r>
              <a:rPr lang="es-CL" sz="2400" b="1" dirty="0">
                <a:solidFill>
                  <a:srgbClr val="002060"/>
                </a:solidFill>
              </a:rPr>
              <a:t>a hablar jugando, </a:t>
            </a:r>
            <a:r>
              <a:rPr lang="es-CL" sz="2400" b="1" dirty="0" smtClean="0">
                <a:solidFill>
                  <a:srgbClr val="002060"/>
                </a:solidFill>
              </a:rPr>
              <a:t>a </a:t>
            </a:r>
            <a:r>
              <a:rPr lang="es-CL" sz="2400" b="1" dirty="0">
                <a:solidFill>
                  <a:srgbClr val="002060"/>
                </a:solidFill>
              </a:rPr>
              <a:t>hacer </a:t>
            </a:r>
            <a:r>
              <a:rPr lang="es-CL" sz="2400" b="1" dirty="0" smtClean="0">
                <a:solidFill>
                  <a:srgbClr val="002060"/>
                </a:solidFill>
              </a:rPr>
              <a:t>amigos y a hacer ejercicio.</a:t>
            </a:r>
          </a:p>
          <a:p>
            <a:pPr algn="just"/>
            <a:r>
              <a:rPr lang="es-CL" sz="2400" b="1" dirty="0" smtClean="0">
                <a:solidFill>
                  <a:srgbClr val="002060"/>
                </a:solidFill>
              </a:rPr>
              <a:t> </a:t>
            </a:r>
            <a:r>
              <a:rPr lang="es-CL" sz="2400" b="1" dirty="0">
                <a:solidFill>
                  <a:srgbClr val="002060"/>
                </a:solidFill>
              </a:rPr>
              <a:t>Además, </a:t>
            </a:r>
            <a:r>
              <a:rPr lang="es-CL" sz="2400" b="1" dirty="0" smtClean="0">
                <a:solidFill>
                  <a:srgbClr val="002060"/>
                </a:solidFill>
              </a:rPr>
              <a:t>adquirimos </a:t>
            </a:r>
            <a:r>
              <a:rPr lang="es-CL" sz="2400" b="1" dirty="0">
                <a:solidFill>
                  <a:srgbClr val="002060"/>
                </a:solidFill>
              </a:rPr>
              <a:t>habilidades básicas de la educación formal, como la concentración, la imaginación y la expresión </a:t>
            </a:r>
            <a:r>
              <a:rPr lang="es-CL" sz="2400" b="1" dirty="0" smtClean="0">
                <a:solidFill>
                  <a:srgbClr val="002060"/>
                </a:solidFill>
              </a:rPr>
              <a:t>personal.</a:t>
            </a:r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38992" y="273754"/>
            <a:ext cx="5715942" cy="6352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7354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66312" y="399742"/>
            <a:ext cx="591467" cy="751725"/>
          </a:xfrm>
          <a:prstGeom prst="rect">
            <a:avLst/>
          </a:prstGeom>
          <a:noFill/>
        </p:spPr>
      </p:pic>
      <p:sp>
        <p:nvSpPr>
          <p:cNvPr id="4" name="Elipse 3"/>
          <p:cNvSpPr/>
          <p:nvPr/>
        </p:nvSpPr>
        <p:spPr>
          <a:xfrm>
            <a:off x="6777067" y="1594257"/>
            <a:ext cx="2449687" cy="1490133"/>
          </a:xfrm>
          <a:prstGeom prst="ellipse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solidFill>
                  <a:srgbClr val="FFFF00"/>
                </a:solidFill>
                <a:latin typeface="Comic Sans MS" panose="030F0702030302020204" pitchFamily="66" charset="0"/>
              </a:rPr>
              <a:t>La espontaneidad </a:t>
            </a:r>
          </a:p>
          <a:p>
            <a:pPr algn="ctr"/>
            <a:endParaRPr lang="es-CL" dirty="0"/>
          </a:p>
        </p:txBody>
      </p:sp>
      <p:sp>
        <p:nvSpPr>
          <p:cNvPr id="8" name="Elipse 7"/>
          <p:cNvSpPr/>
          <p:nvPr/>
        </p:nvSpPr>
        <p:spPr>
          <a:xfrm>
            <a:off x="6777067" y="4750758"/>
            <a:ext cx="2477910" cy="1490133"/>
          </a:xfrm>
          <a:prstGeom prst="ellipse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solidFill>
                  <a:srgbClr val="FFFF00"/>
                </a:solidFill>
                <a:latin typeface="Comic Sans MS" panose="030F0702030302020204" pitchFamily="66" charset="0"/>
              </a:rPr>
              <a:t>La interacción con otros </a:t>
            </a:r>
          </a:p>
          <a:p>
            <a:pPr algn="ctr"/>
            <a:endParaRPr lang="es-CL" dirty="0"/>
          </a:p>
        </p:txBody>
      </p:sp>
      <p:sp>
        <p:nvSpPr>
          <p:cNvPr id="9" name="Elipse 8"/>
          <p:cNvSpPr/>
          <p:nvPr/>
        </p:nvSpPr>
        <p:spPr>
          <a:xfrm>
            <a:off x="4125810" y="2957852"/>
            <a:ext cx="2517422" cy="1490133"/>
          </a:xfrm>
          <a:prstGeom prst="ellipse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solidFill>
                  <a:srgbClr val="FFFF00"/>
                </a:solidFill>
                <a:latin typeface="Comic Sans MS" panose="030F0702030302020204" pitchFamily="66" charset="0"/>
              </a:rPr>
              <a:t>El aprendizaje</a:t>
            </a:r>
          </a:p>
          <a:p>
            <a:pPr algn="ctr"/>
            <a:endParaRPr lang="es-CL" dirty="0"/>
          </a:p>
        </p:txBody>
      </p:sp>
      <p:sp>
        <p:nvSpPr>
          <p:cNvPr id="11" name="Elipse 10"/>
          <p:cNvSpPr/>
          <p:nvPr/>
        </p:nvSpPr>
        <p:spPr>
          <a:xfrm>
            <a:off x="9388812" y="3470401"/>
            <a:ext cx="2638178" cy="1490133"/>
          </a:xfrm>
          <a:prstGeom prst="ellipse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solidFill>
                  <a:srgbClr val="FFFF00"/>
                </a:solidFill>
                <a:latin typeface="Comic Sans MS" panose="030F0702030302020204" pitchFamily="66" charset="0"/>
              </a:rPr>
              <a:t>El estímulo de emociones y sensaciones</a:t>
            </a:r>
            <a:endParaRPr lang="es-CL" dirty="0">
              <a:solidFill>
                <a:srgbClr val="FFFF0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689" b="94747" l="6150" r="92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76781" y="171304"/>
            <a:ext cx="5245556" cy="634983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4600" y="507357"/>
            <a:ext cx="2548349" cy="5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5452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66312" y="399742"/>
            <a:ext cx="591467" cy="751725"/>
          </a:xfrm>
          <a:prstGeom prst="rect">
            <a:avLst/>
          </a:prstGeom>
          <a:noFill/>
        </p:spPr>
      </p:pic>
      <p:sp>
        <p:nvSpPr>
          <p:cNvPr id="3" name="CuadroTexto 2"/>
          <p:cNvSpPr txBox="1"/>
          <p:nvPr/>
        </p:nvSpPr>
        <p:spPr>
          <a:xfrm>
            <a:off x="5034844" y="124176"/>
            <a:ext cx="6366933" cy="8094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CL" sz="2000" b="1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LOS JUEGOS SE PRESENTAN EN NUESTRA VIDA DESDE LA INFANCIA</a:t>
            </a:r>
          </a:p>
          <a:p>
            <a:pPr algn="ctr">
              <a:lnSpc>
                <a:spcPct val="150000"/>
              </a:lnSpc>
            </a:pPr>
            <a:endParaRPr lang="es-CL" sz="2000" b="1" dirty="0" smtClean="0">
              <a:solidFill>
                <a:srgbClr val="FF0066"/>
              </a:solidFill>
              <a:latin typeface="Comic Sans MS" panose="030F0702030302020204" pitchFamily="66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L" sz="2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De esa forma nos conocemos a nosotros mismos, nuestro </a:t>
            </a:r>
            <a:r>
              <a:rPr lang="es-CL" sz="2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entorno y </a:t>
            </a:r>
            <a:r>
              <a:rPr lang="es-CL" sz="2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a los </a:t>
            </a:r>
            <a:r>
              <a:rPr lang="es-CL" sz="2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demás</a:t>
            </a:r>
            <a:r>
              <a:rPr lang="es-CL" sz="2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s-CL" sz="2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L" sz="2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Es </a:t>
            </a:r>
            <a:r>
              <a:rPr lang="es-CL" sz="2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la actividad más importante y la que aporta sus mayores aprendizajes </a:t>
            </a:r>
            <a:r>
              <a:rPr lang="es-CL" sz="2000" b="1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sociales,emocionales</a:t>
            </a:r>
            <a:r>
              <a:rPr lang="es-CL" sz="2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, cognitivos y </a:t>
            </a:r>
            <a:r>
              <a:rPr lang="es-CL" sz="2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motrices.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CL" sz="2000" b="1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L" sz="2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P</a:t>
            </a:r>
            <a:r>
              <a:rPr lang="es-CL" sz="2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or </a:t>
            </a:r>
            <a:r>
              <a:rPr lang="es-CL" sz="2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esto es muy necesario que el adulto proporcione al niño un espacio físico y emocional seguro y grato, de manera que el infante pueda expresarse libremente</a:t>
            </a:r>
            <a:r>
              <a:rPr lang="es-CL" sz="2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.</a:t>
            </a:r>
          </a:p>
          <a:p>
            <a:r>
              <a:rPr lang="es-CL" sz="2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endParaRPr lang="es-CL" sz="20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endParaRPr lang="es-CL" sz="20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endParaRPr lang="es-CL" sz="2000" b="1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endParaRPr lang="es-CL" sz="2000" b="1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es-CL" sz="2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.  </a:t>
            </a:r>
            <a:endParaRPr lang="es-CL" sz="2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626889" y="1089025"/>
            <a:ext cx="6400806" cy="469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7432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39889" y="285043"/>
            <a:ext cx="6420555" cy="5438423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s-CL" sz="2000" b="1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ENTONCES... </a:t>
            </a:r>
          </a:p>
          <a:p>
            <a:pPr marL="45720" indent="0">
              <a:buNone/>
            </a:pPr>
            <a:endParaRPr lang="es-CL" sz="2000" b="1" dirty="0" smtClean="0">
              <a:solidFill>
                <a:srgbClr val="FF0066"/>
              </a:solidFill>
              <a:latin typeface="Comic Sans MS" panose="030F0702030302020204" pitchFamily="66" charset="0"/>
            </a:endParaRPr>
          </a:p>
          <a:p>
            <a:pPr marL="45720" indent="0">
              <a:buNone/>
            </a:pPr>
            <a:r>
              <a:rPr lang="es-CL" sz="7200" b="1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¡¡¡¡¡ QUÉ ESPERAMOS PARA JUGARRRR!!!!!</a:t>
            </a:r>
            <a:endParaRPr lang="es-CL" sz="7200" b="1" dirty="0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11506" y="194732"/>
            <a:ext cx="5175883" cy="6443135"/>
          </a:xfrm>
          <a:prstGeom prst="rect">
            <a:avLst/>
          </a:prstGeom>
        </p:spPr>
      </p:pic>
      <p:pic>
        <p:nvPicPr>
          <p:cNvPr id="5" name="Imagen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66312" y="285043"/>
            <a:ext cx="591467" cy="7517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1110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e">
  <a:themeElements>
    <a:clrScheme name="Base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ase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e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sis" id="{5665723A-49BA-4B57-8411-A56F8F207965}" vid="{D9D01AC2-EE7D-4E49-99EE-8E62E4E7E8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Base</Template>
  <TotalTime>908</TotalTime>
  <Words>197</Words>
  <Application>Microsoft Office PowerPoint</Application>
  <PresentationFormat>Personalizado</PresentationFormat>
  <Paragraphs>30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Base</vt:lpstr>
      <vt:lpstr>Diapositiva 1</vt:lpstr>
      <vt:lpstr>Diapositiva 2</vt:lpstr>
      <vt:lpstr>Diapositiva 3</vt:lpstr>
      <vt:lpstr>Diapositiva 4</vt:lpstr>
      <vt:lpstr>Diapositiva 5</vt:lpstr>
      <vt:lpstr>Diapositiva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RECONOCIMIENTO  DE SÍLABAS</dc:title>
  <dc:creator>Conaa</dc:creator>
  <cp:lastModifiedBy>Liceo Paulina</cp:lastModifiedBy>
  <cp:revision>117</cp:revision>
  <dcterms:created xsi:type="dcterms:W3CDTF">2019-05-08T00:12:49Z</dcterms:created>
  <dcterms:modified xsi:type="dcterms:W3CDTF">2022-05-27T17:33:21Z</dcterms:modified>
</cp:coreProperties>
</file>